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6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9" r:id="rId11"/>
    <p:sldId id="267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356" y="-4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C495E-9C0F-4981-A3DD-7BA8CC7E55FE}" type="datetimeFigureOut">
              <a:rPr lang="ru-RU" smtClean="0"/>
              <a:t>02.11.2014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21CC9-3D86-4A18-ADF3-9E09D5E1CF31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C495E-9C0F-4981-A3DD-7BA8CC7E55FE}" type="datetimeFigureOut">
              <a:rPr lang="ru-RU" smtClean="0"/>
              <a:t>02.11.2014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21CC9-3D86-4A18-ADF3-9E09D5E1CF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C495E-9C0F-4981-A3DD-7BA8CC7E55FE}" type="datetimeFigureOut">
              <a:rPr lang="ru-RU" smtClean="0"/>
              <a:t>02.11.2014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21CC9-3D86-4A18-ADF3-9E09D5E1CF31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C495E-9C0F-4981-A3DD-7BA8CC7E55FE}" type="datetimeFigureOut">
              <a:rPr lang="ru-RU" smtClean="0"/>
              <a:t>02.11.2014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21CC9-3D86-4A18-ADF3-9E09D5E1CF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C495E-9C0F-4981-A3DD-7BA8CC7E55FE}" type="datetimeFigureOut">
              <a:rPr lang="ru-RU" smtClean="0"/>
              <a:t>02.11.2014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21CC9-3D86-4A18-ADF3-9E09D5E1CF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C495E-9C0F-4981-A3DD-7BA8CC7E55FE}" type="datetimeFigureOut">
              <a:rPr lang="ru-RU" smtClean="0"/>
              <a:t>02.11.2014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21CC9-3D86-4A18-ADF3-9E09D5E1CF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C495E-9C0F-4981-A3DD-7BA8CC7E55FE}" type="datetimeFigureOut">
              <a:rPr lang="ru-RU" smtClean="0"/>
              <a:t>02.11.2014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21CC9-3D86-4A18-ADF3-9E09D5E1CF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C495E-9C0F-4981-A3DD-7BA8CC7E55FE}" type="datetimeFigureOut">
              <a:rPr lang="ru-RU" smtClean="0"/>
              <a:t>02.11.2014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21CC9-3D86-4A18-ADF3-9E09D5E1CF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C495E-9C0F-4981-A3DD-7BA8CC7E55FE}" type="datetimeFigureOut">
              <a:rPr lang="ru-RU" smtClean="0"/>
              <a:t>02.11.2014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5821CC9-3D86-4A18-ADF3-9E09D5E1CF31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C495E-9C0F-4981-A3DD-7BA8CC7E55FE}" type="datetimeFigureOut">
              <a:rPr lang="ru-RU" smtClean="0"/>
              <a:t>02.11.2014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21CC9-3D86-4A18-ADF3-9E09D5E1CF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C495E-9C0F-4981-A3DD-7BA8CC7E55FE}" type="datetimeFigureOut">
              <a:rPr lang="ru-RU" smtClean="0"/>
              <a:t>02.11.2014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21CC9-3D86-4A18-ADF3-9E09D5E1CF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D3C495E-9C0F-4981-A3DD-7BA8CC7E55FE}" type="datetimeFigureOut">
              <a:rPr lang="ru-RU" smtClean="0"/>
              <a:t>02.11.2014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5821CC9-3D86-4A18-ADF3-9E09D5E1CF31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971600" y="1628800"/>
            <a:ext cx="7056784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latin typeface="Arial" pitchFamily="34" charset="0"/>
                <a:cs typeface="Arial" pitchFamily="34" charset="0"/>
              </a:rPr>
              <a:t>Математика 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1. </a:t>
            </a:r>
            <a:r>
              <a:rPr lang="sr-Cyrl-RS" sz="3200" dirty="0" smtClean="0">
                <a:latin typeface="Arial" pitchFamily="34" charset="0"/>
                <a:cs typeface="Arial" pitchFamily="34" charset="0"/>
              </a:rPr>
              <a:t>разред</a:t>
            </a:r>
            <a:endParaRPr lang="en-US" sz="3200" dirty="0" smtClean="0">
              <a:latin typeface="Arial" pitchFamily="34" charset="0"/>
              <a:cs typeface="Arial" pitchFamily="34" charset="0"/>
            </a:endParaRPr>
          </a:p>
          <a:p>
            <a:pPr algn="ctr"/>
            <a:endParaRPr lang="ru-RU" sz="5400" dirty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4400" b="1" dirty="0" smtClean="0">
                <a:latin typeface="Arial" pitchFamily="34" charset="0"/>
                <a:cs typeface="Arial" pitchFamily="34" charset="0"/>
              </a:rPr>
              <a:t>САБИРАЊЕ</a:t>
            </a:r>
          </a:p>
          <a:p>
            <a:pPr algn="ctr"/>
            <a:endParaRPr lang="ru-RU" sz="2400" dirty="0">
              <a:latin typeface="Arial" pitchFamily="34" charset="0"/>
              <a:cs typeface="Arial" pitchFamily="34" charset="0"/>
            </a:endParaRPr>
          </a:p>
          <a:p>
            <a:r>
              <a:rPr lang="ru-RU" dirty="0">
                <a:latin typeface="Arial" pitchFamily="34" charset="0"/>
                <a:cs typeface="Arial" pitchFamily="34" charset="0"/>
              </a:rPr>
              <a:t> 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5724128" y="5445224"/>
            <a:ext cx="322569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r-Cyrl-RS" sz="2800" b="1" dirty="0" smtClean="0">
                <a:latin typeface="Arial" pitchFamily="34" charset="0"/>
                <a:cs typeface="Arial" pitchFamily="34" charset="0"/>
              </a:rPr>
              <a:t>Учитељица:</a:t>
            </a:r>
          </a:p>
          <a:p>
            <a:r>
              <a:rPr lang="sr-Cyrl-RS" sz="2800" b="1" dirty="0" smtClean="0">
                <a:latin typeface="Arial" pitchFamily="34" charset="0"/>
                <a:cs typeface="Arial" pitchFamily="34" charset="0"/>
              </a:rPr>
              <a:t>Љиља Павловић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http://dutsadok.com.ua/clipart/ljudi/83e6d734402b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428999"/>
            <a:ext cx="2533127" cy="3285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6793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27"/>
          <p:cNvSpPr/>
          <p:nvPr/>
        </p:nvSpPr>
        <p:spPr>
          <a:xfrm>
            <a:off x="2555776" y="1631702"/>
            <a:ext cx="5869045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Arial" pitchFamily="34" charset="0"/>
                <a:cs typeface="Arial" pitchFamily="34" charset="0"/>
              </a:rPr>
              <a:t>Сабирање је комбиновање бројева са циљем проналажења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њихове заједничке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количине.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Сабирање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је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један од најпростијих нумеричких задатака.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Сабирање се представља знаком «+» који је смештен између два сабирка.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28"/>
          <p:cNvSpPr/>
          <p:nvPr/>
        </p:nvSpPr>
        <p:spPr>
          <a:xfrm>
            <a:off x="1691680" y="4585451"/>
            <a:ext cx="69436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Први сабирак + Други сабирак = Збир</a:t>
            </a:r>
            <a:endParaRPr lang="ru-RU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http://dutsadok.com.ua/clipart/ljudi/186424b81e1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9128" y="2447310"/>
            <a:ext cx="3297519" cy="4276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9840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025007" y="836712"/>
            <a:ext cx="61199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Arial" pitchFamily="34" charset="0"/>
                <a:cs typeface="Arial" pitchFamily="34" charset="0"/>
              </a:rPr>
              <a:t>Наш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мишић Мицко обожава сир. Погледајте како је јео сир.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640294" y="2093828"/>
            <a:ext cx="46519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dirty="0"/>
              <a:t>+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608004" y="2167717"/>
            <a:ext cx="47697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/>
              <a:t>=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640294" y="4365104"/>
            <a:ext cx="631608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Arial" pitchFamily="34" charset="0"/>
                <a:cs typeface="Arial" pitchFamily="34" charset="0"/>
              </a:rPr>
              <a:t>Првог дана је појео један комад сира.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Другог дана је појео још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2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комада. </a:t>
            </a:r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000" dirty="0" smtClean="0">
                <a:latin typeface="Arial" pitchFamily="34" charset="0"/>
                <a:cs typeface="Arial" pitchFamily="34" charset="0"/>
              </a:rPr>
              <a:t>Укупно је појео  3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комада сира.</a:t>
            </a:r>
          </a:p>
        </p:txBody>
      </p:sp>
      <p:pic>
        <p:nvPicPr>
          <p:cNvPr id="1026" name="Picture 2" descr="http://ekladata.com/4hrMnLagncf3d-QDXF_UhUgQCII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759" y="279510"/>
            <a:ext cx="1805248" cy="171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bestclipartblog.com/clipart-pics/cheese-clip-art-1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497" y="2167717"/>
            <a:ext cx="764889" cy="646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http://bestclipartblog.com/clipart-pics/cheese-clip-art-15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3" y="2220913"/>
            <a:ext cx="760185" cy="642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http://bestclipartblog.com/clipart-pics/cheese-clip-art-1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12159" y="2200826"/>
            <a:ext cx="786219" cy="625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http://bestclipartblog.com/clipart-pics/cheese-clip-art-15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2175447"/>
            <a:ext cx="793542" cy="670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http://bestclipartblog.com/clipart-pics/cheese-clip-art-15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084982" y="2171066"/>
            <a:ext cx="819425" cy="692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http://bestclipartblog.com/clipart-pics/cheese-clip-art-15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131840" y="2157301"/>
            <a:ext cx="774807" cy="654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11497" y="3212976"/>
            <a:ext cx="7676927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sr-Cyrl-RS" sz="6000" b="1" dirty="0" smtClean="0">
                <a:ln w="1143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1    +     2      =        3 </a:t>
            </a:r>
            <a:endParaRPr lang="en-US" sz="6000" b="1" dirty="0">
              <a:ln w="11430">
                <a:solidFill>
                  <a:srgbClr val="FF0000"/>
                </a:solidFill>
              </a:ln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1497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764704"/>
            <a:ext cx="4572000" cy="126188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             Значи:</a:t>
            </a:r>
          </a:p>
          <a:p>
            <a:endParaRPr lang="ru-RU" sz="2000" dirty="0">
              <a:latin typeface="Arial" pitchFamily="34" charset="0"/>
              <a:cs typeface="Arial" pitchFamily="34" charset="0"/>
            </a:endParaRP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Ово је први сабирак: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01920" y="2708920"/>
            <a:ext cx="38891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Ово је други сабирак: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4" descr="http://bestclipartblog.com/clipart-pics/cheese-clip-art-1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8304" y="1361055"/>
            <a:ext cx="764889" cy="646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://bestclipartblog.com/clipart-pics/cheese-clip-art-1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813430"/>
            <a:ext cx="764889" cy="646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://bestclipartblog.com/clipart-pics/cheese-clip-art-1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60601" y="2741794"/>
            <a:ext cx="781822" cy="646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Freeform 10"/>
          <p:cNvSpPr/>
          <p:nvPr/>
        </p:nvSpPr>
        <p:spPr>
          <a:xfrm>
            <a:off x="4067301" y="1117835"/>
            <a:ext cx="2573813" cy="2795456"/>
          </a:xfrm>
          <a:custGeom>
            <a:avLst/>
            <a:gdLst>
              <a:gd name="connsiteX0" fmla="*/ 1040158 w 2573813"/>
              <a:gd name="connsiteY0" fmla="*/ 18987 h 2795456"/>
              <a:gd name="connsiteX1" fmla="*/ 471748 w 2573813"/>
              <a:gd name="connsiteY1" fmla="*/ 307311 h 2795456"/>
              <a:gd name="connsiteX2" fmla="*/ 339942 w 2573813"/>
              <a:gd name="connsiteY2" fmla="*/ 463830 h 2795456"/>
              <a:gd name="connsiteX3" fmla="*/ 109283 w 2573813"/>
              <a:gd name="connsiteY3" fmla="*/ 991051 h 2795456"/>
              <a:gd name="connsiteX4" fmla="*/ 2191 w 2573813"/>
              <a:gd name="connsiteY4" fmla="*/ 1880738 h 2795456"/>
              <a:gd name="connsiteX5" fmla="*/ 199899 w 2573813"/>
              <a:gd name="connsiteY5" fmla="*/ 2416197 h 2795456"/>
              <a:gd name="connsiteX6" fmla="*/ 710645 w 2573813"/>
              <a:gd name="connsiteY6" fmla="*/ 2688046 h 2795456"/>
              <a:gd name="connsiteX7" fmla="*/ 1534429 w 2573813"/>
              <a:gd name="connsiteY7" fmla="*/ 2795138 h 2795456"/>
              <a:gd name="connsiteX8" fmla="*/ 2135791 w 2573813"/>
              <a:gd name="connsiteY8" fmla="*/ 2704522 h 2795456"/>
              <a:gd name="connsiteX9" fmla="*/ 2498256 w 2573813"/>
              <a:gd name="connsiteY9" fmla="*/ 2317343 h 2795456"/>
              <a:gd name="connsiteX10" fmla="*/ 2564158 w 2573813"/>
              <a:gd name="connsiteY10" fmla="*/ 1493560 h 2795456"/>
              <a:gd name="connsiteX11" fmla="*/ 2358213 w 2573813"/>
              <a:gd name="connsiteY11" fmla="*/ 776868 h 2795456"/>
              <a:gd name="connsiteX12" fmla="*/ 1995748 w 2573813"/>
              <a:gd name="connsiteY12" fmla="*/ 216695 h 2795456"/>
              <a:gd name="connsiteX13" fmla="*/ 1501477 w 2573813"/>
              <a:gd name="connsiteY13" fmla="*/ 10749 h 2795456"/>
              <a:gd name="connsiteX14" fmla="*/ 990731 w 2573813"/>
              <a:gd name="connsiteY14" fmla="*/ 27224 h 2795456"/>
              <a:gd name="connsiteX15" fmla="*/ 990731 w 2573813"/>
              <a:gd name="connsiteY15" fmla="*/ 27224 h 2795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573813" h="2795456">
                <a:moveTo>
                  <a:pt x="1040158" y="18987"/>
                </a:moveTo>
                <a:cubicBezTo>
                  <a:pt x="814304" y="126079"/>
                  <a:pt x="588451" y="233171"/>
                  <a:pt x="471748" y="307311"/>
                </a:cubicBezTo>
                <a:cubicBezTo>
                  <a:pt x="355045" y="381451"/>
                  <a:pt x="400353" y="349873"/>
                  <a:pt x="339942" y="463830"/>
                </a:cubicBezTo>
                <a:cubicBezTo>
                  <a:pt x="279531" y="577787"/>
                  <a:pt x="165575" y="754900"/>
                  <a:pt x="109283" y="991051"/>
                </a:cubicBezTo>
                <a:cubicBezTo>
                  <a:pt x="52991" y="1227202"/>
                  <a:pt x="-12912" y="1643214"/>
                  <a:pt x="2191" y="1880738"/>
                </a:cubicBezTo>
                <a:cubicBezTo>
                  <a:pt x="17294" y="2118262"/>
                  <a:pt x="81823" y="2281646"/>
                  <a:pt x="199899" y="2416197"/>
                </a:cubicBezTo>
                <a:cubicBezTo>
                  <a:pt x="317975" y="2550748"/>
                  <a:pt x="488223" y="2624889"/>
                  <a:pt x="710645" y="2688046"/>
                </a:cubicBezTo>
                <a:cubicBezTo>
                  <a:pt x="933067" y="2751203"/>
                  <a:pt x="1296905" y="2792392"/>
                  <a:pt x="1534429" y="2795138"/>
                </a:cubicBezTo>
                <a:cubicBezTo>
                  <a:pt x="1771953" y="2797884"/>
                  <a:pt x="1975153" y="2784155"/>
                  <a:pt x="2135791" y="2704522"/>
                </a:cubicBezTo>
                <a:cubicBezTo>
                  <a:pt x="2296429" y="2624890"/>
                  <a:pt x="2426862" y="2519170"/>
                  <a:pt x="2498256" y="2317343"/>
                </a:cubicBezTo>
                <a:cubicBezTo>
                  <a:pt x="2569651" y="2115516"/>
                  <a:pt x="2587498" y="1750306"/>
                  <a:pt x="2564158" y="1493560"/>
                </a:cubicBezTo>
                <a:cubicBezTo>
                  <a:pt x="2540818" y="1236814"/>
                  <a:pt x="2452948" y="989679"/>
                  <a:pt x="2358213" y="776868"/>
                </a:cubicBezTo>
                <a:cubicBezTo>
                  <a:pt x="2263478" y="564057"/>
                  <a:pt x="2138537" y="344381"/>
                  <a:pt x="1995748" y="216695"/>
                </a:cubicBezTo>
                <a:cubicBezTo>
                  <a:pt x="1852959" y="89009"/>
                  <a:pt x="1668980" y="42328"/>
                  <a:pt x="1501477" y="10749"/>
                </a:cubicBezTo>
                <a:cubicBezTo>
                  <a:pt x="1333974" y="-20830"/>
                  <a:pt x="990731" y="27224"/>
                  <a:pt x="990731" y="27224"/>
                </a:cubicBezTo>
                <a:lnTo>
                  <a:pt x="990731" y="27224"/>
                </a:lnTo>
              </a:path>
            </a:pathLst>
          </a:custGeom>
          <a:ln>
            <a:solidFill>
              <a:srgbClr val="FF000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Прямоугольник 5"/>
          <p:cNvSpPr/>
          <p:nvPr/>
        </p:nvSpPr>
        <p:spPr>
          <a:xfrm>
            <a:off x="5023731" y="1874067"/>
            <a:ext cx="60946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dirty="0">
                <a:solidFill>
                  <a:srgbClr val="FF0000"/>
                </a:solidFill>
              </a:rPr>
              <a:t>+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972347" y="4672796"/>
            <a:ext cx="11641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Cyrl-R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ЗБИР</a:t>
            </a:r>
            <a:endParaRPr lang="en-US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385513" y="1350414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Cyrl-RS" sz="4400" dirty="0" smtClean="0">
                <a:latin typeface="Arial" pitchFamily="34" charset="0"/>
                <a:cs typeface="Arial" pitchFamily="34" charset="0"/>
              </a:rPr>
              <a:t>1</a:t>
            </a:r>
            <a:endParaRPr lang="en-US" sz="4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441973" y="2986174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Cyrl-RS" sz="4400" dirty="0" smtClean="0">
                <a:latin typeface="Arial" pitchFamily="34" charset="0"/>
                <a:cs typeface="Arial" pitchFamily="34" charset="0"/>
              </a:rPr>
              <a:t>2</a:t>
            </a:r>
            <a:endParaRPr lang="en-US" sz="4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Прямоугольник 5"/>
          <p:cNvSpPr/>
          <p:nvPr/>
        </p:nvSpPr>
        <p:spPr>
          <a:xfrm>
            <a:off x="7386670" y="1974656"/>
            <a:ext cx="60946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dirty="0">
                <a:solidFill>
                  <a:schemeClr val="accent5">
                    <a:lumMod val="75000"/>
                  </a:schemeClr>
                </a:solidFill>
              </a:rPr>
              <a:t>+</a:t>
            </a:r>
          </a:p>
        </p:txBody>
      </p:sp>
      <p:sp>
        <p:nvSpPr>
          <p:cNvPr id="5" name="Freeform 4"/>
          <p:cNvSpPr/>
          <p:nvPr/>
        </p:nvSpPr>
        <p:spPr>
          <a:xfrm>
            <a:off x="7077075" y="1252734"/>
            <a:ext cx="1285875" cy="2719272"/>
          </a:xfrm>
          <a:custGeom>
            <a:avLst/>
            <a:gdLst>
              <a:gd name="connsiteX0" fmla="*/ 933450 w 1285875"/>
              <a:gd name="connsiteY0" fmla="*/ 90291 h 2719272"/>
              <a:gd name="connsiteX1" fmla="*/ 571500 w 1285875"/>
              <a:gd name="connsiteY1" fmla="*/ 23616 h 2719272"/>
              <a:gd name="connsiteX2" fmla="*/ 381000 w 1285875"/>
              <a:gd name="connsiteY2" fmla="*/ 42666 h 2719272"/>
              <a:gd name="connsiteX3" fmla="*/ 133350 w 1285875"/>
              <a:gd name="connsiteY3" fmla="*/ 490341 h 2719272"/>
              <a:gd name="connsiteX4" fmla="*/ 0 w 1285875"/>
              <a:gd name="connsiteY4" fmla="*/ 1204716 h 2719272"/>
              <a:gd name="connsiteX5" fmla="*/ 19050 w 1285875"/>
              <a:gd name="connsiteY5" fmla="*/ 2109591 h 2719272"/>
              <a:gd name="connsiteX6" fmla="*/ 190500 w 1285875"/>
              <a:gd name="connsiteY6" fmla="*/ 2528691 h 2719272"/>
              <a:gd name="connsiteX7" fmla="*/ 609600 w 1285875"/>
              <a:gd name="connsiteY7" fmla="*/ 2719191 h 2719272"/>
              <a:gd name="connsiteX8" fmla="*/ 990600 w 1285875"/>
              <a:gd name="connsiteY8" fmla="*/ 2547741 h 2719272"/>
              <a:gd name="connsiteX9" fmla="*/ 1190625 w 1285875"/>
              <a:gd name="connsiteY9" fmla="*/ 2214366 h 2719272"/>
              <a:gd name="connsiteX10" fmla="*/ 1285875 w 1285875"/>
              <a:gd name="connsiteY10" fmla="*/ 1604766 h 2719272"/>
              <a:gd name="connsiteX11" fmla="*/ 1238250 w 1285875"/>
              <a:gd name="connsiteY11" fmla="*/ 747516 h 2719272"/>
              <a:gd name="connsiteX12" fmla="*/ 1047750 w 1285875"/>
              <a:gd name="connsiteY12" fmla="*/ 185541 h 2719272"/>
              <a:gd name="connsiteX13" fmla="*/ 771525 w 1285875"/>
              <a:gd name="connsiteY13" fmla="*/ 61716 h 27192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285875" h="2719272">
                <a:moveTo>
                  <a:pt x="933450" y="90291"/>
                </a:moveTo>
                <a:cubicBezTo>
                  <a:pt x="798512" y="60922"/>
                  <a:pt x="663575" y="31553"/>
                  <a:pt x="571500" y="23616"/>
                </a:cubicBezTo>
                <a:cubicBezTo>
                  <a:pt x="479425" y="15679"/>
                  <a:pt x="454025" y="-35122"/>
                  <a:pt x="381000" y="42666"/>
                </a:cubicBezTo>
                <a:cubicBezTo>
                  <a:pt x="307975" y="120454"/>
                  <a:pt x="196850" y="296666"/>
                  <a:pt x="133350" y="490341"/>
                </a:cubicBezTo>
                <a:cubicBezTo>
                  <a:pt x="69850" y="684016"/>
                  <a:pt x="19050" y="934841"/>
                  <a:pt x="0" y="1204716"/>
                </a:cubicBezTo>
                <a:cubicBezTo>
                  <a:pt x="-19050" y="1474591"/>
                  <a:pt x="-12700" y="1888929"/>
                  <a:pt x="19050" y="2109591"/>
                </a:cubicBezTo>
                <a:cubicBezTo>
                  <a:pt x="50800" y="2330253"/>
                  <a:pt x="92075" y="2427091"/>
                  <a:pt x="190500" y="2528691"/>
                </a:cubicBezTo>
                <a:cubicBezTo>
                  <a:pt x="288925" y="2630291"/>
                  <a:pt x="476250" y="2716016"/>
                  <a:pt x="609600" y="2719191"/>
                </a:cubicBezTo>
                <a:cubicBezTo>
                  <a:pt x="742950" y="2722366"/>
                  <a:pt x="893762" y="2631879"/>
                  <a:pt x="990600" y="2547741"/>
                </a:cubicBezTo>
                <a:cubicBezTo>
                  <a:pt x="1087438" y="2463604"/>
                  <a:pt x="1141413" y="2371528"/>
                  <a:pt x="1190625" y="2214366"/>
                </a:cubicBezTo>
                <a:cubicBezTo>
                  <a:pt x="1239837" y="2057204"/>
                  <a:pt x="1277938" y="1849241"/>
                  <a:pt x="1285875" y="1604766"/>
                </a:cubicBezTo>
                <a:cubicBezTo>
                  <a:pt x="1293812" y="1360291"/>
                  <a:pt x="1277937" y="984053"/>
                  <a:pt x="1238250" y="747516"/>
                </a:cubicBezTo>
                <a:cubicBezTo>
                  <a:pt x="1198563" y="510979"/>
                  <a:pt x="1125537" y="299841"/>
                  <a:pt x="1047750" y="185541"/>
                </a:cubicBezTo>
                <a:cubicBezTo>
                  <a:pt x="969963" y="71241"/>
                  <a:pt x="870744" y="66478"/>
                  <a:pt x="771525" y="61716"/>
                </a:cubicBezTo>
              </a:path>
            </a:pathLst>
          </a:cu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6331955" y="4952000"/>
            <a:ext cx="260597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r-Cyrl-RS" sz="2800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ЗБИР бројева </a:t>
            </a:r>
          </a:p>
          <a:p>
            <a:pPr algn="ctr"/>
            <a:r>
              <a:rPr lang="sr-Cyrl-RS" sz="2800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један и два.</a:t>
            </a:r>
            <a:endParaRPr lang="en-US" sz="2800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7634940" y="4171030"/>
            <a:ext cx="0" cy="62612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V="1">
            <a:off x="3707904" y="4077072"/>
            <a:ext cx="792088" cy="59572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7695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  <p:bldP spid="13" grpId="0"/>
      <p:bldP spid="3" grpId="0"/>
      <p:bldP spid="14" grpId="0"/>
      <p:bldP spid="16" grpId="0"/>
      <p:bldP spid="5" grpId="0" animBg="1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620688"/>
            <a:ext cx="20390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r-Cyrl-RS" sz="2400" smtClean="0">
                <a:latin typeface="Arial" pitchFamily="34" charset="0"/>
                <a:cs typeface="Arial" pitchFamily="34" charset="0"/>
              </a:rPr>
              <a:t>П</a:t>
            </a:r>
            <a:r>
              <a:rPr lang="ru-RU" sz="2400" smtClean="0">
                <a:latin typeface="Arial" pitchFamily="34" charset="0"/>
                <a:cs typeface="Arial" pitchFamily="34" charset="0"/>
              </a:rPr>
              <a:t>омози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јежу!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6554" y="1389160"/>
            <a:ext cx="543164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Он је имао 2 јабуке и две крушке. И сада никако не може да израчуна , колико укупно има јабука и крушака?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827584" y="2712599"/>
            <a:ext cx="1508760" cy="1488440"/>
          </a:xfrm>
          <a:prstGeom prst="rect">
            <a:avLst/>
          </a:prstGeom>
        </p:spPr>
      </p:pic>
      <p:pic>
        <p:nvPicPr>
          <p:cNvPr id="6" name="Рисунок 5"/>
          <p:cNvPicPr/>
          <p:nvPr/>
        </p:nvPicPr>
        <p:blipFill>
          <a:blip r:embed="rId3"/>
          <a:stretch>
            <a:fillRect/>
          </a:stretch>
        </p:blipFill>
        <p:spPr>
          <a:xfrm>
            <a:off x="3384763" y="2771783"/>
            <a:ext cx="1965960" cy="1408430"/>
          </a:xfrm>
          <a:prstGeom prst="rect">
            <a:avLst/>
          </a:prstGeom>
        </p:spPr>
      </p:pic>
      <p:pic>
        <p:nvPicPr>
          <p:cNvPr id="3074" name="Picture 2" descr="http://fc04.deviantart.net/fs47/f/2009/163/8/9/hedgehog_animation_by_pineapple_pocky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5" y="1082354"/>
            <a:ext cx="1937051" cy="1937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184818" y="4237106"/>
            <a:ext cx="7676927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sr-Cyrl-RS" sz="6000" b="1" dirty="0">
                <a:ln w="1143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2</a:t>
            </a:r>
            <a:r>
              <a:rPr lang="sr-Cyrl-RS" sz="6000" b="1" dirty="0" smtClean="0">
                <a:ln w="1143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 +     2     =    4 </a:t>
            </a:r>
            <a:endParaRPr lang="en-US" sz="6000" b="1" dirty="0">
              <a:ln w="11430">
                <a:solidFill>
                  <a:srgbClr val="FF0000"/>
                </a:solidFill>
              </a:ln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1475656" y="5072749"/>
            <a:ext cx="0" cy="36004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7092280" y="5110524"/>
            <a:ext cx="0" cy="36004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4283968" y="5072749"/>
            <a:ext cx="0" cy="36004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52532" y="5692953"/>
            <a:ext cx="19514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Cyrl-RS" dirty="0" smtClean="0">
                <a:latin typeface="Arial" pitchFamily="34" charset="0"/>
                <a:cs typeface="Arial" pitchFamily="34" charset="0"/>
              </a:rPr>
              <a:t>ПРВИ САБИРАК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299649" y="5703172"/>
            <a:ext cx="20510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Cyrl-RS" dirty="0" smtClean="0">
                <a:latin typeface="Arial" pitchFamily="34" charset="0"/>
                <a:cs typeface="Arial" pitchFamily="34" charset="0"/>
              </a:rPr>
              <a:t>ДРУГИ САБИРАК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706597" y="5692953"/>
            <a:ext cx="7970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Cyrl-RS" dirty="0" smtClean="0">
                <a:latin typeface="Arial" pitchFamily="34" charset="0"/>
                <a:cs typeface="Arial" pitchFamily="34" charset="0"/>
              </a:rPr>
              <a:t>ЗБИР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0383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548680"/>
            <a:ext cx="80648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Тако можете сабирати разне ствари (сир, јабуке, крушке...), али и друге појмове, нпр. геометријске фигуре.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43608" y="3861048"/>
            <a:ext cx="641398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Arial" pitchFamily="34" charset="0"/>
                <a:cs typeface="Arial" pitchFamily="34" charset="0"/>
              </a:rPr>
              <a:t>Колико има квадрата? </a:t>
            </a:r>
          </a:p>
          <a:p>
            <a:pPr algn="ctr"/>
            <a:endParaRPr lang="ru-RU" sz="2000" dirty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000" dirty="0" smtClean="0">
                <a:latin typeface="Arial" pitchFamily="34" charset="0"/>
                <a:cs typeface="Arial" pitchFamily="34" charset="0"/>
              </a:rPr>
              <a:t>А колико кругова?</a:t>
            </a:r>
          </a:p>
          <a:p>
            <a:pPr algn="ctr"/>
            <a:endParaRPr lang="ru-RU" sz="2000" dirty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000" dirty="0" smtClean="0">
                <a:latin typeface="Arial" pitchFamily="34" charset="0"/>
                <a:cs typeface="Arial" pitchFamily="34" charset="0"/>
              </a:rPr>
              <a:t>Како ћеш израчунати колико је укупно геометријских фигура?</a:t>
            </a:r>
          </a:p>
          <a:p>
            <a:pPr algn="ctr"/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728639" y="2230469"/>
            <a:ext cx="288032" cy="28399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016671" y="2666867"/>
            <a:ext cx="288032" cy="283998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3203848" y="2230469"/>
            <a:ext cx="288032" cy="28399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4240807" y="2346493"/>
            <a:ext cx="360040" cy="356006"/>
          </a:xfrm>
          <a:prstGeom prst="ellipse">
            <a:avLst/>
          </a:prstGeom>
          <a:solidFill>
            <a:srgbClr val="FF00FF"/>
          </a:solidFill>
          <a:ln>
            <a:solidFill>
              <a:srgbClr val="FF00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4747499" y="2372468"/>
            <a:ext cx="360040" cy="356006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2" descr="http://s2.pic4you.ru/allimage/y2013/05-20/12216/347726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03772" y="1148844"/>
            <a:ext cx="2840227" cy="3773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5092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6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07704" y="2852936"/>
            <a:ext cx="57606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RS" sz="2000" dirty="0" smtClean="0">
                <a:latin typeface="Arial" pitchFamily="34" charset="0"/>
                <a:cs typeface="Arial" pitchFamily="34" charset="0"/>
              </a:rPr>
              <a:t>Имамо 3 квадрата и 2 круга,  укупно 5.</a:t>
            </a:r>
            <a:endParaRPr lang="ru-RU" sz="2000" dirty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000" dirty="0" smtClean="0">
                <a:latin typeface="Arial" pitchFamily="34" charset="0"/>
                <a:cs typeface="Arial" pitchFamily="34" charset="0"/>
              </a:rPr>
              <a:t>То је збир. Дакле, збир је 5.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720376" y="3861048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000" dirty="0" smtClean="0">
                <a:latin typeface="Arial" pitchFamily="34" charset="0"/>
                <a:cs typeface="Arial" pitchFamily="34" charset="0"/>
              </a:rPr>
              <a:t>Број квадрата - сабирак.</a:t>
            </a:r>
          </a:p>
          <a:p>
            <a:pPr algn="ctr"/>
            <a:r>
              <a:rPr lang="ru-RU" sz="2000" dirty="0" smtClean="0">
                <a:latin typeface="Arial" pitchFamily="34" charset="0"/>
                <a:cs typeface="Arial" pitchFamily="34" charset="0"/>
              </a:rPr>
              <a:t>Број кругова - сабирак.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23728" y="5157192"/>
            <a:ext cx="59766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Запамти!</a:t>
            </a:r>
          </a:p>
          <a:p>
            <a:pPr algn="ctr"/>
            <a:r>
              <a:rPr lang="ru-RU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Први сабирак + Други сабирак = Збир</a:t>
            </a:r>
          </a:p>
          <a:p>
            <a:pPr algn="ctr"/>
            <a:endParaRPr lang="ru-RU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101151" y="1916516"/>
            <a:ext cx="288032" cy="28399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2389183" y="2352914"/>
            <a:ext cx="288032" cy="283998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576360" y="1916516"/>
            <a:ext cx="288032" cy="28399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3678170" y="2032909"/>
            <a:ext cx="360040" cy="356006"/>
          </a:xfrm>
          <a:prstGeom prst="ellipse">
            <a:avLst/>
          </a:prstGeom>
          <a:solidFill>
            <a:srgbClr val="FF00FF"/>
          </a:solidFill>
          <a:ln>
            <a:solidFill>
              <a:srgbClr val="FF00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4184862" y="2058884"/>
            <a:ext cx="360040" cy="356006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2182151" y="1204634"/>
            <a:ext cx="4592363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sr-Cyrl-RS" sz="3600" b="1" dirty="0" smtClean="0">
                <a:ln w="11430">
                  <a:solidFill>
                    <a:schemeClr val="tx1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3    +     2     =    5 </a:t>
            </a:r>
            <a:endParaRPr lang="en-US" sz="3600" b="1" dirty="0">
              <a:ln w="11430">
                <a:solidFill>
                  <a:schemeClr val="tx1"/>
                </a:solidFill>
              </a:ln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730398" y="1896341"/>
            <a:ext cx="288032" cy="28399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5741922" y="2272891"/>
            <a:ext cx="288032" cy="283998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6144190" y="2281294"/>
            <a:ext cx="288032" cy="28399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6072182" y="1824333"/>
            <a:ext cx="360040" cy="356006"/>
          </a:xfrm>
          <a:prstGeom prst="ellipse">
            <a:avLst/>
          </a:prstGeom>
          <a:solidFill>
            <a:srgbClr val="FF00FF"/>
          </a:solidFill>
          <a:ln>
            <a:solidFill>
              <a:srgbClr val="FF00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6594494" y="1823460"/>
            <a:ext cx="360040" cy="356006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2" descr="http://s2.pic4you.ru/allimage/y2013/05-20/12216/347729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05996"/>
            <a:ext cx="2569711" cy="3318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1682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1150938" y="449178"/>
            <a:ext cx="644420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Ево још једног примера.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2585628" y="984686"/>
            <a:ext cx="330699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Имам две тацне са јабукама.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04789" y="3732921"/>
            <a:ext cx="724615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RS" sz="2000" dirty="0" smtClean="0">
                <a:latin typeface="Arial" pitchFamily="34" charset="0"/>
                <a:cs typeface="Arial" pitchFamily="34" charset="0"/>
              </a:rPr>
              <a:t>Чему је једнак први сабирак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?</a:t>
            </a:r>
            <a:endParaRPr lang="ru-RU" sz="2000" dirty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000" dirty="0" smtClean="0">
                <a:latin typeface="Arial" pitchFamily="34" charset="0"/>
                <a:cs typeface="Arial" pitchFamily="34" charset="0"/>
              </a:rPr>
              <a:t>Чему је једнак други сабирак?</a:t>
            </a:r>
            <a:endParaRPr lang="ru-RU" sz="2000" dirty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000" dirty="0" smtClean="0">
                <a:latin typeface="Arial" pitchFamily="34" charset="0"/>
                <a:cs typeface="Arial" pitchFamily="34" charset="0"/>
              </a:rPr>
              <a:t>Како се то математички записује?</a:t>
            </a:r>
            <a:endParaRPr lang="ru-RU" sz="2000" dirty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000" dirty="0" smtClean="0">
                <a:latin typeface="Arial" pitchFamily="34" charset="0"/>
                <a:cs typeface="Arial" pitchFamily="34" charset="0"/>
              </a:rPr>
              <a:t>Шта израчунавамо када сабирамо?</a:t>
            </a:r>
            <a:endParaRPr lang="ru-RU" sz="2000" dirty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000" dirty="0" smtClean="0">
                <a:latin typeface="Arial" pitchFamily="34" charset="0"/>
                <a:cs typeface="Arial" pitchFamily="34" charset="0"/>
              </a:rPr>
              <a:t>Којим знаком представљамо сабирање ?</a:t>
            </a:r>
            <a:endParaRPr lang="ru-RU" sz="2000" dirty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000" dirty="0" smtClean="0">
                <a:latin typeface="Arial" pitchFamily="34" charset="0"/>
                <a:cs typeface="Arial" pitchFamily="34" charset="0"/>
              </a:rPr>
              <a:t>Прочитајте математички израз који сте написали?</a:t>
            </a:r>
            <a:endParaRPr lang="ru-RU" sz="2000" dirty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000" dirty="0" smtClean="0">
                <a:latin typeface="Arial" pitchFamily="34" charset="0"/>
                <a:cs typeface="Arial" pitchFamily="34" charset="0"/>
              </a:rPr>
              <a:t>Ако неко још увек није сигуран, ево одговора: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val 2"/>
          <p:cNvSpPr/>
          <p:nvPr/>
        </p:nvSpPr>
        <p:spPr>
          <a:xfrm>
            <a:off x="1882697" y="2276873"/>
            <a:ext cx="1944216" cy="792088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2305778" y="2474895"/>
            <a:ext cx="1143744" cy="396044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4644008" y="2276873"/>
            <a:ext cx="1944216" cy="792088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5067089" y="2474895"/>
            <a:ext cx="1143744" cy="396044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150" name="Picture 6" descr="http://1.bp.blogspot.com/-75PBQQfuxfM/U_1xv5HBMhI/AAAAAAAAcuE/wXssRYRGw6A/s1600/apple-clipart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6886" y="2090180"/>
            <a:ext cx="715838" cy="769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http://1.bp.blogspot.com/-75PBQQfuxfM/U_1xv5HBMhI/AAAAAAAAcuE/wXssRYRGw6A/s1600/apple-clipart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6430" y="2079249"/>
            <a:ext cx="715838" cy="769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http://1.bp.blogspot.com/-75PBQQfuxfM/U_1xv5HBMhI/AAAAAAAAcuE/wXssRYRGw6A/s1600/apple-clipart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0142" y="2205926"/>
            <a:ext cx="715838" cy="769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6" descr="http://1.bp.blogspot.com/-75PBQQfuxfM/U_1xv5HBMhI/AAAAAAAAcuE/wXssRYRGw6A/s1600/apple-clipart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2304" y="2174300"/>
            <a:ext cx="715838" cy="769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4415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Green Chalkboar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86969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val 6"/>
          <p:cNvSpPr/>
          <p:nvPr/>
        </p:nvSpPr>
        <p:spPr>
          <a:xfrm>
            <a:off x="1882697" y="674296"/>
            <a:ext cx="1944216" cy="792088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2305778" y="872318"/>
            <a:ext cx="1143744" cy="396044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644008" y="674296"/>
            <a:ext cx="1944216" cy="792088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5067089" y="872318"/>
            <a:ext cx="1143744" cy="396044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6" descr="http://1.bp.blogspot.com/-75PBQQfuxfM/U_1xv5HBMhI/AAAAAAAAcuE/wXssRYRGw6A/s1600/apple-clipart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6886" y="487603"/>
            <a:ext cx="715838" cy="769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http://1.bp.blogspot.com/-75PBQQfuxfM/U_1xv5HBMhI/AAAAAAAAcuE/wXssRYRGw6A/s1600/apple-clipart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6430" y="476672"/>
            <a:ext cx="715838" cy="769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http://1.bp.blogspot.com/-75PBQQfuxfM/U_1xv5HBMhI/AAAAAAAAcuE/wXssRYRGw6A/s1600/apple-clipart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0142" y="603349"/>
            <a:ext cx="715838" cy="769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http://1.bp.blogspot.com/-75PBQQfuxfM/U_1xv5HBMhI/AAAAAAAAcuE/wXssRYRGw6A/s1600/apple-clipart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2304" y="571723"/>
            <a:ext cx="715838" cy="769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1187624" y="1700808"/>
            <a:ext cx="29523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Први сабирак је 1, зато што на првој тацни има једна јабука.</a:t>
            </a:r>
            <a:endParaRPr lang="en-US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355976" y="1700808"/>
            <a:ext cx="29523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Други сабирак је 3, зато што на другој тацни има три јабуке.</a:t>
            </a:r>
            <a:endParaRPr lang="en-US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11560" y="2852936"/>
            <a:ext cx="8136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Математички записујемо овако:</a:t>
            </a:r>
            <a:endParaRPr lang="en-US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907849" y="3222268"/>
            <a:ext cx="4592363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sr-Cyrl-RS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1    +     </a:t>
            </a:r>
            <a:r>
              <a:rPr lang="sr-Cyrl-RS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3</a:t>
            </a:r>
            <a:r>
              <a:rPr lang="sr-Cyrl-RS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  =    4 </a:t>
            </a:r>
            <a:endParaRPr lang="en-US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25032" y="3868599"/>
            <a:ext cx="8136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Сабирање представљамо знаком + и стављамо га између сабирка 1 и сабирка 3. </a:t>
            </a:r>
          </a:p>
          <a:p>
            <a:r>
              <a:rPr lang="sr-Cyrl-RS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Математички израз читамо:</a:t>
            </a:r>
          </a:p>
          <a:p>
            <a:r>
              <a:rPr lang="sr-Cyrl-RS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„Један плус три једнако је  четири.“</a:t>
            </a:r>
            <a:endParaRPr lang="en-US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8" name="Picture 6" descr="http://1.bp.blogspot.com/-75PBQQfuxfM/U_1xv5HBMhI/AAAAAAAAcuE/wXssRYRGw6A/s1600/apple-clipart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2768" y="5385929"/>
            <a:ext cx="715838" cy="769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6" descr="http://1.bp.blogspot.com/-75PBQQfuxfM/U_1xv5HBMhI/AAAAAAAAcuE/wXssRYRGw6A/s1600/apple-clipart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2386" y="5453608"/>
            <a:ext cx="715838" cy="769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6" descr="http://1.bp.blogspot.com/-75PBQQfuxfM/U_1xv5HBMhI/AAAAAAAAcuE/wXssRYRGw6A/s1600/apple-clipart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7834" y="5385929"/>
            <a:ext cx="715838" cy="769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6" descr="http://1.bp.blogspot.com/-75PBQQfuxfM/U_1xv5HBMhI/AAAAAAAAcuE/wXssRYRGw6A/s1600/apple-clipart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8380" y="5424531"/>
            <a:ext cx="715838" cy="769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7132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Green Chalkboar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86969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39552" y="260648"/>
            <a:ext cx="820763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Cyrl-C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Медвед се припрема за зиму, ужурбано једе крушке</a:t>
            </a:r>
            <a:r>
              <a:rPr lang="sr-Cyrl-CS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24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sr-Cyrl-CS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Набрао </a:t>
            </a:r>
            <a:r>
              <a:rPr lang="sr-Cyrl-C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је 4 крушке, </a:t>
            </a:r>
            <a:r>
              <a:rPr lang="sr-Cyrl-CS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колико </a:t>
            </a:r>
            <a:r>
              <a:rPr lang="sr-Cyrl-C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му је још крушака </a:t>
            </a:r>
            <a:r>
              <a:rPr lang="sr-Cyrl-CS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потребно</a:t>
            </a:r>
            <a:endParaRPr lang="en-US" sz="24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sr-Cyrl-CS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да </a:t>
            </a:r>
            <a:r>
              <a:rPr lang="sr-Cyrl-C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би имао укупно 5? Нацртајте </a:t>
            </a:r>
            <a:r>
              <a:rPr lang="sr-Cyrl-CS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скупове</a:t>
            </a: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sr-Cyrl-CS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и </a:t>
            </a:r>
            <a:r>
              <a:rPr lang="sr-Cyrl-C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запишите </a:t>
            </a:r>
            <a:endParaRPr lang="en-US" sz="24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sr-Cyrl-CS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користећи </a:t>
            </a:r>
            <a:r>
              <a:rPr lang="sr-Cyrl-C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знак за сабирање.</a:t>
            </a:r>
            <a:endParaRPr lang="en-US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9" name="Picture 5" descr="http://img-fotki.yandex.ru/get/6302/139440740.12/0_6816d_ea0bdf7d_L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459315">
            <a:off x="496648" y="2335252"/>
            <a:ext cx="1061271" cy="1350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http://e-da.tv/static/receipts/ingredients/Pear_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357" y="2154688"/>
            <a:ext cx="1805955" cy="1805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http://img-fotki.yandex.ru/get/6302/139440740.12/0_6816d_ea0bdf7d_L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853" y="2335252"/>
            <a:ext cx="1061271" cy="1350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http://lenagold.narod.ru/fon/clipart/m/med/medved246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902274"/>
            <a:ext cx="2235997" cy="1459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http://img-fotki.yandex.ru/get/6302/139440740.12/0_6816d_ea0bdf7d_L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4822" y="2416163"/>
            <a:ext cx="1061271" cy="1350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675333" y="2642166"/>
            <a:ext cx="52450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Cyrl-RS" sz="4800" b="1" dirty="0" smtClean="0">
                <a:solidFill>
                  <a:schemeClr val="bg1"/>
                </a:solidFill>
              </a:rPr>
              <a:t>+</a:t>
            </a:r>
            <a:endParaRPr lang="en-US" sz="4800" b="1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796880" y="2642166"/>
            <a:ext cx="52450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Cyrl-RS" sz="4800" b="1" dirty="0" smtClean="0">
                <a:solidFill>
                  <a:schemeClr val="bg1"/>
                </a:solidFill>
              </a:rPr>
              <a:t>=</a:t>
            </a:r>
            <a:endParaRPr lang="en-US" sz="4800" b="1" dirty="0">
              <a:solidFill>
                <a:schemeClr val="bg1"/>
              </a:solidFill>
            </a:endParaRPr>
          </a:p>
        </p:txBody>
      </p:sp>
      <p:pic>
        <p:nvPicPr>
          <p:cNvPr id="15" name="Picture 5" descr="http://img-fotki.yandex.ru/get/6302/139440740.12/0_6816d_ea0bdf7d_L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459315">
            <a:off x="6213528" y="1838363"/>
            <a:ext cx="1061271" cy="1350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7" descr="http://e-da.tv/static/receipts/ingredients/Pear_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5574" y="1432274"/>
            <a:ext cx="1805955" cy="1805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5" descr="http://img-fotki.yandex.ru/get/6302/139440740.12/0_6816d_ea0bdf7d_L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6720" y="1665348"/>
            <a:ext cx="1061271" cy="1350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5" descr="http://img-fotki.yandex.ru/get/6302/139440740.12/0_6816d_ea0bdf7d_L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191491">
            <a:off x="7400004" y="2490365"/>
            <a:ext cx="1061271" cy="1350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1507082" y="3766381"/>
            <a:ext cx="59503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Cyrl-RS" sz="4800" b="1" dirty="0" smtClean="0">
                <a:solidFill>
                  <a:schemeClr val="bg1"/>
                </a:solidFill>
                <a:latin typeface="Arial Black" pitchFamily="34" charset="0"/>
                <a:cs typeface="Arial" pitchFamily="34" charset="0"/>
              </a:rPr>
              <a:t>4</a:t>
            </a:r>
            <a:endParaRPr lang="en-US" sz="4800" b="1" dirty="0">
              <a:solidFill>
                <a:schemeClr val="bg1"/>
              </a:solid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675333" y="3689211"/>
            <a:ext cx="52450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Cyrl-RS" sz="4800" b="1" dirty="0" smtClean="0">
                <a:solidFill>
                  <a:schemeClr val="bg1"/>
                </a:solidFill>
              </a:rPr>
              <a:t>+</a:t>
            </a:r>
            <a:endParaRPr lang="en-US" sz="4800" b="1" dirty="0">
              <a:solidFill>
                <a:schemeClr val="bg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716016" y="3689211"/>
            <a:ext cx="59503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Cyrl-RS" sz="4800" b="1" dirty="0" smtClean="0">
                <a:solidFill>
                  <a:schemeClr val="bg1"/>
                </a:solidFill>
                <a:latin typeface="Arial Black" pitchFamily="34" charset="0"/>
              </a:rPr>
              <a:t>1</a:t>
            </a:r>
            <a:endParaRPr lang="en-US" sz="4800" b="1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796879" y="3689211"/>
            <a:ext cx="52450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Cyrl-RS" sz="4800" b="1" dirty="0" smtClean="0">
                <a:solidFill>
                  <a:schemeClr val="bg1"/>
                </a:solidFill>
              </a:rPr>
              <a:t>=</a:t>
            </a:r>
            <a:endParaRPr lang="en-US" sz="4800" b="1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161033" y="3689211"/>
            <a:ext cx="59503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Cyrl-RS" sz="4800" b="1" dirty="0" smtClean="0">
                <a:solidFill>
                  <a:schemeClr val="bg1"/>
                </a:solidFill>
                <a:latin typeface="Arial Black" pitchFamily="34" charset="0"/>
              </a:rPr>
              <a:t>5</a:t>
            </a:r>
            <a:endParaRPr lang="en-US" sz="4800" b="1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715488" y="5157192"/>
            <a:ext cx="49528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Да би имао 5 крушака, меда треба да убере још једну крушку.</a:t>
            </a:r>
            <a:endParaRPr lang="en-US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3238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4" grpId="0"/>
      <p:bldP spid="20" grpId="0"/>
      <p:bldP spid="21" grpId="0"/>
      <p:bldP spid="22" grpId="0"/>
      <p:bldP spid="23" grpId="0"/>
      <p:bldP spid="24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547664" y="1268760"/>
            <a:ext cx="61206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Сабирање веома </a:t>
            </a: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важана рачунска операција и мора </a:t>
            </a:r>
            <a:r>
              <a:rPr lang="ru-RU" sz="2800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да </a:t>
            </a: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се разуме </a:t>
            </a:r>
            <a:r>
              <a:rPr lang="ru-RU" sz="2800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и памти </a:t>
            </a: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заувек.</a:t>
            </a:r>
            <a:endParaRPr lang="ru-RU" sz="2800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526169" y="332656"/>
            <a:ext cx="21636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Драга децо!</a:t>
            </a:r>
            <a:endParaRPr lang="ru-RU" sz="2800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4" name="Picture 2" descr="Math Cen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852936"/>
            <a:ext cx="5523914" cy="3656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5153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262</TotalTime>
  <Words>429</Words>
  <Application>Microsoft Office PowerPoint</Application>
  <PresentationFormat>On-screen Show (4:3)</PresentationFormat>
  <Paragraphs>77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Flow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Grigorii</dc:creator>
  <cp:lastModifiedBy>Dudi</cp:lastModifiedBy>
  <cp:revision>30</cp:revision>
  <dcterms:created xsi:type="dcterms:W3CDTF">2013-04-24T08:21:18Z</dcterms:created>
  <dcterms:modified xsi:type="dcterms:W3CDTF">2014-11-02T20:43:03Z</dcterms:modified>
</cp:coreProperties>
</file>