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C397-845E-48BC-B088-DDA30A6712FA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2CCA3-A017-42A0-9DEF-0B5CA512E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14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C397-845E-48BC-B088-DDA30A6712FA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2CCA3-A017-42A0-9DEF-0B5CA512E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793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C397-845E-48BC-B088-DDA30A6712FA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2CCA3-A017-42A0-9DEF-0B5CA512E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967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C397-845E-48BC-B088-DDA30A6712FA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2CCA3-A017-42A0-9DEF-0B5CA512E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442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C397-845E-48BC-B088-DDA30A6712FA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2CCA3-A017-42A0-9DEF-0B5CA512E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577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C397-845E-48BC-B088-DDA30A6712FA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2CCA3-A017-42A0-9DEF-0B5CA512E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022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C397-845E-48BC-B088-DDA30A6712FA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2CCA3-A017-42A0-9DEF-0B5CA512E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430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C397-845E-48BC-B088-DDA30A6712FA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2CCA3-A017-42A0-9DEF-0B5CA512E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209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C397-845E-48BC-B088-DDA30A6712FA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2CCA3-A017-42A0-9DEF-0B5CA512E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271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C397-845E-48BC-B088-DDA30A6712FA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2CCA3-A017-42A0-9DEF-0B5CA512E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049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C397-845E-48BC-B088-DDA30A6712FA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2CCA3-A017-42A0-9DEF-0B5CA512E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661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2C397-845E-48BC-B088-DDA30A6712FA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2CCA3-A017-42A0-9DEF-0B5CA512E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379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/>
          <a:lstStyle/>
          <a:p>
            <a:r>
              <a:rPr lang="sr-Cyrl-RS" b="1" dirty="0" smtClean="0"/>
              <a:t>Потрага за благом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b="1" dirty="0" smtClean="0">
                <a:solidFill>
                  <a:srgbClr val="FF0000"/>
                </a:solidFill>
              </a:rPr>
              <a:t>Математика</a:t>
            </a:r>
          </a:p>
          <a:p>
            <a:r>
              <a:rPr lang="sr-Cyrl-RS" b="1" dirty="0" smtClean="0">
                <a:solidFill>
                  <a:srgbClr val="FF0000"/>
                </a:solidFill>
              </a:rPr>
              <a:t>Сабирање троцифреног и једноцифреног броја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790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l"/>
            <a:r>
              <a:rPr lang="sr-Cyrl-RS" sz="2800" dirty="0" smtClean="0"/>
              <a:t>1.НИВО</a:t>
            </a:r>
            <a:r>
              <a:rPr lang="sr-Latn-RS" sz="2800" dirty="0" smtClean="0"/>
              <a:t/>
            </a:r>
            <a:br>
              <a:rPr lang="sr-Latn-RS" sz="2800" dirty="0" smtClean="0"/>
            </a:br>
            <a:r>
              <a:rPr lang="en-US" sz="2800" dirty="0" smtClean="0"/>
              <a:t>1.</a:t>
            </a:r>
            <a:r>
              <a:rPr lang="sr-Cyrl-RS" sz="2800" dirty="0"/>
              <a:t>Израчунај.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648 + 7 =</a:t>
            </a:r>
            <a:r>
              <a:rPr lang="en-US" sz="2800" b="1" dirty="0" smtClean="0">
                <a:solidFill>
                  <a:srgbClr val="FF0000"/>
                </a:solidFill>
              </a:rPr>
              <a:t>655</a:t>
            </a:r>
            <a:r>
              <a:rPr lang="sr-Latn-RS" sz="2800" dirty="0" smtClean="0"/>
              <a:t>       </a:t>
            </a:r>
            <a:r>
              <a:rPr lang="en-US" sz="2800" dirty="0" smtClean="0"/>
              <a:t> </a:t>
            </a:r>
            <a:r>
              <a:rPr lang="en-US" sz="2800" dirty="0"/>
              <a:t>467 + 5 = </a:t>
            </a:r>
            <a:r>
              <a:rPr lang="en-US" sz="2800" b="1" dirty="0">
                <a:solidFill>
                  <a:srgbClr val="FF0000"/>
                </a:solidFill>
              </a:rPr>
              <a:t>472 </a:t>
            </a:r>
            <a:r>
              <a:rPr lang="en-US" sz="2800" dirty="0"/>
              <a:t>        4 + 587 =</a:t>
            </a:r>
            <a:r>
              <a:rPr lang="en-US" sz="2800" b="1" dirty="0">
                <a:solidFill>
                  <a:srgbClr val="FF0000"/>
                </a:solidFill>
              </a:rPr>
              <a:t>591</a:t>
            </a:r>
            <a:r>
              <a:rPr lang="en-US" sz="2800" dirty="0"/>
              <a:t>   </a:t>
            </a:r>
            <a:br>
              <a:rPr lang="en-US" sz="2800" dirty="0"/>
            </a:br>
            <a:r>
              <a:rPr lang="en-US" sz="2800" dirty="0"/>
              <a:t> 6 + 631 =</a:t>
            </a:r>
            <a:r>
              <a:rPr lang="en-US" sz="2800" b="1" dirty="0">
                <a:solidFill>
                  <a:srgbClr val="FF0000"/>
                </a:solidFill>
              </a:rPr>
              <a:t>637 </a:t>
            </a:r>
            <a:r>
              <a:rPr lang="en-US" sz="2800" dirty="0"/>
              <a:t>       8 + 465 =</a:t>
            </a:r>
            <a:r>
              <a:rPr lang="en-US" sz="2800" b="1" dirty="0">
                <a:solidFill>
                  <a:srgbClr val="FF0000"/>
                </a:solidFill>
              </a:rPr>
              <a:t>473</a:t>
            </a:r>
            <a:r>
              <a:rPr lang="en-US" sz="2800" dirty="0"/>
              <a:t>          5 + 541 =</a:t>
            </a:r>
            <a:r>
              <a:rPr lang="en-US" sz="2800" b="1" dirty="0">
                <a:solidFill>
                  <a:srgbClr val="FF0000"/>
                </a:solidFill>
              </a:rPr>
              <a:t>546 </a:t>
            </a:r>
            <a:r>
              <a:rPr lang="en-US" sz="2800" dirty="0"/>
              <a:t>  </a:t>
            </a:r>
            <a:br>
              <a:rPr lang="en-US" sz="2800" dirty="0"/>
            </a:br>
            <a:r>
              <a:rPr lang="en-US" sz="2800" dirty="0"/>
              <a:t>7 + 473 =</a:t>
            </a:r>
            <a:r>
              <a:rPr lang="en-US" sz="2800" b="1" dirty="0">
                <a:solidFill>
                  <a:srgbClr val="FF0000"/>
                </a:solidFill>
              </a:rPr>
              <a:t>480</a:t>
            </a:r>
            <a:r>
              <a:rPr lang="sr-Cyrl-RS" sz="2800" b="1" dirty="0">
                <a:solidFill>
                  <a:srgbClr val="FF0000"/>
                </a:solidFill>
              </a:rPr>
              <a:t>  </a:t>
            </a:r>
            <a:r>
              <a:rPr lang="sr-Cyrl-RS" sz="2800" dirty="0"/>
              <a:t>  </a:t>
            </a:r>
            <a:r>
              <a:rPr lang="en-US" sz="2800" dirty="0"/>
              <a:t>     8 + 372 =</a:t>
            </a:r>
            <a:r>
              <a:rPr lang="en-US" sz="2800" b="1" dirty="0">
                <a:solidFill>
                  <a:srgbClr val="FF0000"/>
                </a:solidFill>
              </a:rPr>
              <a:t>380</a:t>
            </a:r>
            <a:r>
              <a:rPr lang="en-US" sz="2800" dirty="0"/>
              <a:t>          268 + 9 =</a:t>
            </a:r>
            <a:r>
              <a:rPr lang="en-US" sz="2800" b="1" dirty="0">
                <a:solidFill>
                  <a:srgbClr val="FF0000"/>
                </a:solidFill>
              </a:rPr>
              <a:t>277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sr-Cyrl-RS" sz="2800" dirty="0"/>
              <a:t> 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sr-Cyrl-RS" sz="2800" dirty="0"/>
              <a:t>2.Ако је први сабирак 8, а други 367, колики је збир?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b="1" dirty="0">
                <a:solidFill>
                  <a:srgbClr val="FF0000"/>
                </a:solidFill>
              </a:rPr>
              <a:t>8+367</a:t>
            </a:r>
            <a:r>
              <a:rPr lang="sr-Cyrl-RS" sz="2800" b="1" dirty="0">
                <a:solidFill>
                  <a:srgbClr val="FF0000"/>
                </a:solidFill>
              </a:rPr>
              <a:t>=375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sr-Cyrl-RS" sz="2800" dirty="0"/>
              <a:t>3.Израчунај збир бројева 256 и 9.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sr-Cyrl-RS" sz="2800" b="1" dirty="0">
                <a:solidFill>
                  <a:srgbClr val="FF0000"/>
                </a:solidFill>
              </a:rPr>
              <a:t>256+9=265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43089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347" y="2362200"/>
            <a:ext cx="7162800" cy="183311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95600"/>
            <a:ext cx="8610600" cy="1143000"/>
          </a:xfrm>
        </p:spPr>
        <p:txBody>
          <a:bodyPr>
            <a:noAutofit/>
          </a:bodyPr>
          <a:lstStyle/>
          <a:p>
            <a:pPr algn="l"/>
            <a:r>
              <a:rPr lang="sr-Cyrl-RS" sz="2800" dirty="0"/>
              <a:t>2.НИВО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sr-Cyrl-RS" sz="2800" dirty="0"/>
              <a:t>1.Уместо бројева упиши знакове и израчунај</a:t>
            </a:r>
            <a:r>
              <a:rPr lang="sr-Cyrl-RS" sz="2800" dirty="0" smtClean="0"/>
              <a:t>.</a:t>
            </a:r>
            <a:r>
              <a:rPr lang="sr-Latn-RS" sz="2800" dirty="0" smtClean="0"/>
              <a:t/>
            </a:r>
            <a:br>
              <a:rPr lang="sr-Latn-RS" sz="2800" dirty="0" smtClean="0"/>
            </a:br>
            <a:r>
              <a:rPr lang="sr-Latn-RS" sz="2800" dirty="0"/>
              <a:t/>
            </a:r>
            <a:br>
              <a:rPr lang="sr-Latn-RS" sz="2800" dirty="0"/>
            </a:br>
            <a:r>
              <a:rPr lang="sr-Latn-RS" sz="2800" dirty="0" smtClean="0"/>
              <a:t/>
            </a:r>
            <a:br>
              <a:rPr lang="sr-Latn-RS" sz="2800" dirty="0" smtClean="0"/>
            </a:br>
            <a:r>
              <a:rPr lang="sr-Latn-RS" sz="2800" dirty="0" smtClean="0"/>
              <a:t>                                </a:t>
            </a:r>
            <a:r>
              <a:rPr lang="sr-Cyrl-RS" sz="2800" b="1" dirty="0" smtClean="0">
                <a:solidFill>
                  <a:srgbClr val="FF0000"/>
                </a:solidFill>
              </a:rPr>
              <a:t>387+6=393</a:t>
            </a:r>
            <a:r>
              <a:rPr lang="en-US" sz="2800" dirty="0">
                <a:solidFill>
                  <a:srgbClr val="FF0000"/>
                </a:solidFill>
              </a:rPr>
              <a:t/>
            </a:r>
            <a:br>
              <a:rPr lang="en-US" sz="2800" dirty="0">
                <a:solidFill>
                  <a:srgbClr val="FF0000"/>
                </a:solidFill>
              </a:rPr>
            </a:br>
            <a:r>
              <a:rPr lang="sr-Latn-RS" sz="2800" dirty="0" smtClean="0">
                <a:solidFill>
                  <a:srgbClr val="FF0000"/>
                </a:solidFill>
              </a:rPr>
              <a:t>                                </a:t>
            </a:r>
            <a:r>
              <a:rPr lang="sr-Cyrl-RS" sz="2800" b="1" dirty="0" smtClean="0">
                <a:solidFill>
                  <a:srgbClr val="FF0000"/>
                </a:solidFill>
              </a:rPr>
              <a:t>748+6=754</a:t>
            </a:r>
            <a:r>
              <a:rPr lang="en-US" sz="2800" dirty="0">
                <a:solidFill>
                  <a:srgbClr val="FF0000"/>
                </a:solidFill>
              </a:rPr>
              <a:t/>
            </a:r>
            <a:br>
              <a:rPr lang="en-US" sz="2800" dirty="0">
                <a:solidFill>
                  <a:srgbClr val="FF0000"/>
                </a:solidFill>
              </a:rPr>
            </a:br>
            <a:r>
              <a:rPr lang="sr-Latn-RS" sz="2800" dirty="0" smtClean="0">
                <a:solidFill>
                  <a:srgbClr val="FF0000"/>
                </a:solidFill>
              </a:rPr>
              <a:t>                                </a:t>
            </a:r>
            <a:r>
              <a:rPr lang="sr-Cyrl-RS" sz="2800" b="1" dirty="0" smtClean="0">
                <a:solidFill>
                  <a:srgbClr val="FF0000"/>
                </a:solidFill>
              </a:rPr>
              <a:t>6+387+8=401</a:t>
            </a:r>
            <a:r>
              <a:rPr lang="en-US" sz="2800" dirty="0">
                <a:solidFill>
                  <a:srgbClr val="FF0000"/>
                </a:solidFill>
              </a:rPr>
              <a:t/>
            </a:r>
            <a:br>
              <a:rPr lang="en-US" sz="2800" dirty="0">
                <a:solidFill>
                  <a:srgbClr val="FF0000"/>
                </a:solidFill>
              </a:rPr>
            </a:br>
            <a:r>
              <a:rPr lang="sr-Latn-RS" sz="2800" dirty="0" smtClean="0">
                <a:solidFill>
                  <a:srgbClr val="FF0000"/>
                </a:solidFill>
              </a:rPr>
              <a:t/>
            </a:r>
            <a:br>
              <a:rPr lang="sr-Latn-RS" sz="2800" dirty="0" smtClean="0">
                <a:solidFill>
                  <a:srgbClr val="FF0000"/>
                </a:solidFill>
              </a:rPr>
            </a:br>
            <a:r>
              <a:rPr lang="sr-Cyrl-RS" sz="2800" dirty="0" smtClean="0"/>
              <a:t>2.Који </a:t>
            </a:r>
            <a:r>
              <a:rPr lang="sr-Cyrl-RS" sz="2800" dirty="0"/>
              <a:t>број је за 5 већи од следбеника броја 388?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sr-Cyrl-RS" sz="2800" b="1" dirty="0">
                <a:solidFill>
                  <a:srgbClr val="FF0000"/>
                </a:solidFill>
              </a:rPr>
              <a:t>389+5=394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58673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3622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sr-Cyrl-RS" sz="3200" dirty="0" smtClean="0"/>
              <a:t>3.У продавници играчака продато је у току дана 245 кесица са сличицама. У продавници је остало још 9 кесице сличица. Колико је кесица са сличицима било пре продаје?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sr-Cyrl-RS" sz="3200" b="1" dirty="0" smtClean="0">
                <a:solidFill>
                  <a:srgbClr val="FF0000"/>
                </a:solidFill>
              </a:rPr>
              <a:t>245+9=254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sr-Cyrl-RS" sz="3200" dirty="0" smtClean="0"/>
              <a:t>4.Број 566 увећај за највећи парни једноцифрени број.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sr-Cyrl-RS" sz="3200" b="1" dirty="0" smtClean="0">
                <a:solidFill>
                  <a:srgbClr val="FF0000"/>
                </a:solidFill>
              </a:rPr>
              <a:t>566+8=574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91598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079" y="2655529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sr-Cyrl-RS" sz="3200" dirty="0"/>
              <a:t>3.НИВО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sr-Cyrl-RS" sz="3200" dirty="0"/>
              <a:t>1.Број који је за 3 већи од 466 увећај за најмањи непарни број.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sr-Cyrl-RS" sz="3200" b="1" dirty="0">
                <a:solidFill>
                  <a:srgbClr val="FF0000"/>
                </a:solidFill>
              </a:rPr>
              <a:t>(466+3)+1=469+1=470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sr-Cyrl-RS" sz="3200" dirty="0"/>
              <a:t>2.Збир бројева 376 и 7 увећај за највећи једноцифрени број.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sr-Cyrl-RS" sz="3200" b="1" dirty="0">
                <a:solidFill>
                  <a:srgbClr val="FF0000"/>
                </a:solidFill>
              </a:rPr>
              <a:t>(376+7)+9=383+9=492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sr-Cyrl-RS" sz="3200" dirty="0"/>
              <a:t>3.Разлику највећег двоцифреног броја и броја 91 увећај за збир најмањег непарног броја 6. стотине и највећег парног једноцифреног броја. 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sr-Cyrl-RS" sz="3200" b="1" dirty="0">
                <a:solidFill>
                  <a:srgbClr val="FF0000"/>
                </a:solidFill>
              </a:rPr>
              <a:t>(99-91)+(501+8)=8+509=517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2891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43</Words>
  <Application>Microsoft Office PowerPoint</Application>
  <PresentationFormat>On-screen Show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Потрага за благом</vt:lpstr>
      <vt:lpstr>1.НИВО 1.Израчунај. 648 + 7 =655        467 + 5 = 472         4 + 587 =591     6 + 631 =637        8 + 465 =473          5 + 541 =546    7 + 473 =480         8 + 372 =380          268 + 9 =277    2.Ако је први сабирак 8, а други 367, колики је збир? 8+367=375 3.Израчунај збир бројева 256 и 9. 256+9=265 </vt:lpstr>
      <vt:lpstr>2.НИВО 1.Уместо бројева упиши знакове и израчунај.                                   387+6=393                                 748+6=754                                 6+387+8=401  2.Који број је за 5 већи од следбеника броја 388? 389+5=394 </vt:lpstr>
      <vt:lpstr>3.У продавници играчака продато је у току дана 245 кесица са сличицама. У продавници је остало још 9 кесице сличица. Колико је кесица са сличицима било пре продаје? 245+9=254 4.Број 566 увећај за највећи парни једноцифрени број. 566+8=574 </vt:lpstr>
      <vt:lpstr>3.НИВО 1.Број који је за 3 већи од 466 увећај за најмањи непарни број. (466+3)+1=469+1=470 2.Збир бројева 376 и 7 увећај за највећи једноцифрени број. (376+7)+9=383+9=492 3.Разлику највећег двоцифреног броја и броја 91 увећај за збир најмањег непарног броја 6. стотине и највећег парног једноцифреног броја.  (99-91)+(501+8)=8+509=517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Потрага за благом</dc:title>
  <dc:creator>Korisnik</dc:creator>
  <cp:lastModifiedBy>Korisnik</cp:lastModifiedBy>
  <cp:revision>2</cp:revision>
  <dcterms:created xsi:type="dcterms:W3CDTF">2016-10-10T09:35:23Z</dcterms:created>
  <dcterms:modified xsi:type="dcterms:W3CDTF">2016-10-10T09:47:29Z</dcterms:modified>
</cp:coreProperties>
</file>