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5723-55B2-4B66-889D-622ED13BEF40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B217-94CF-4B25-9D87-4CB8E27577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247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84A7-57FB-3385-D72A-C19B2F6E1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2A6CB-9F82-E085-F350-B348663CC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E371-BA21-12B2-79DE-78099BEC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F142-D2E5-1D4A-EE8E-78472135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47EDA-93AC-B7F7-F599-E2BD90E6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0679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6F00-992E-3E3A-C125-AE38F5A6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30747-149B-AFEA-BCD4-E1EF1327C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3006D-FAC2-93E8-8FF1-6B5693DF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A7ED7-4B04-71DC-FE76-679D08DD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DD4B8-AED5-07E2-79F7-3325F951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3651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CFED3-0ECA-01B7-4C46-E92B0B0B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3B9D0-73BD-5984-170F-E13FF039F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4D219-57DB-BC36-1796-4206CD4A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C0E0F-6463-F405-F854-B5DCE954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F16C-15CF-AAF8-28F3-FD33EAB4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5094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E256-3A66-168F-469A-3B0B1D7D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45D74-D296-BDF6-3342-B733FA3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338BC-604B-D905-D69E-3C22E469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B51F5-912C-99A3-B490-CEB7651F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2340-E4E2-43B8-F3E7-B5189A40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90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ECC7-C5E5-C0DC-A652-63997278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53D7C-8DC3-0E6B-497E-F2A79ECB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81619-8075-D7AD-A35E-FAA700E6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5E068-1E9D-371E-2B7B-45AABA56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A5B1-F659-A753-F1A5-8F6A0026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230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3900-CD6C-ABA6-AC88-359317F7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A8AB-732B-1119-22E6-3AB6868FB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922B0-11EF-5650-1E26-51028B84A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FE750-BC9E-F212-7058-40F5AC12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08724-5939-FA7D-959D-CC18DBE0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61CF5-C77B-55FF-A965-2279E98E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462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78ED-0E8A-2BBB-484C-45FC9D51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5F291-26CB-C089-7A98-251196DFC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3AC4B-4B18-041C-B6CC-61439D74A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B786F-5B9D-7A3A-B383-F1F395F9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1E529-0BC9-CD78-6273-46A83F98E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D797D-7985-F3C5-7E65-B8DB13FE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01ED8-246E-B4CA-E192-11FA7723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BDB67-49EC-6796-9356-32C3A1F0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2576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A486-8095-9360-7912-64966688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2A741-584B-BA11-7FD6-6B890213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E2C44-50E4-6E67-8268-7E3B23EA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461B0-2681-DBD9-2D73-9A0F0017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963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5AA36-4EB4-D2D6-E32E-1128F308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6BD57-FF70-B77A-7FA7-3C096ED7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8EBE6-D5F1-0CC7-538B-0BD26796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118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0824-FBEF-C755-14A6-2A556A5B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A63DF-48B1-71AD-35F6-5695AD4F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5B907-EF4F-E586-B2F3-34B87BE70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7965B-10F3-1385-5E4B-D70C2BE5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0897-DA09-8C6A-85D9-6E4CFF87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9A213-A7C9-51C8-5085-8BAADC9A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0640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4F1C-744F-5C6A-FA02-758D9630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E404E-46E1-FD9B-0B94-2DCD0B5CD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E7F3B-1F91-2685-2B8D-5AC6AA2DF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AE95E-C894-D55F-D7CA-784C201C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7B9E3-457B-0E8E-7FDE-0A90A470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7CBD5-30E7-CC27-40D7-B62840CE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933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F9053-FF17-0723-9DD6-24446388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60B7-CEAC-649D-E604-1B496D58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22C1-9CE6-F68D-14CB-DFA8521D2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0157D2-2E61-4AFE-80B7-D12327472805}" type="datetimeFigureOut">
              <a:rPr lang="sr-Cyrl-RS" smtClean="0"/>
              <a:t>11.03.2026.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945F5-05A7-A518-15D3-701820953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52EF-97A2-A1DC-A245-26017ADD5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E6CA3-7841-46F3-9F5A-BB10B1FBCF9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1534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4160-C2AA-69F5-FF76-486B87AA2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err="1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Sažimanje</a:t>
            </a:r>
            <a:r>
              <a:rPr lang="en-US" sz="6000" b="1" dirty="0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6000" b="1" dirty="0" err="1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teksta</a:t>
            </a:r>
            <a:r>
              <a:rPr lang="en-US" sz="6000" b="1" dirty="0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sr-Latn-RS" sz="6000" b="1" dirty="0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 u </a:t>
            </a:r>
            <a:r>
              <a:rPr lang="en-US" sz="6000" b="1" dirty="0" err="1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Skywork</a:t>
            </a:r>
            <a:endParaRPr lang="sr-Cyrl-RS" dirty="0">
              <a:latin typeface="Bahnschrif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72255-8D23-26A5-5626-411371B73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10961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0D0FE-EB06-C3D8-C116-1D3363DE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3" y="393107"/>
            <a:ext cx="11125990" cy="58456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76D81E-E0FB-9B16-6413-4DD0C62B3345}"/>
              </a:ext>
            </a:extLst>
          </p:cNvPr>
          <p:cNvCxnSpPr>
            <a:cxnSpLocks/>
          </p:cNvCxnSpPr>
          <p:nvPr/>
        </p:nvCxnSpPr>
        <p:spPr>
          <a:xfrm flipH="1" flipV="1">
            <a:off x="9802026" y="981192"/>
            <a:ext cx="700755" cy="147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991564-0948-C111-627E-95C300B37957}"/>
              </a:ext>
            </a:extLst>
          </p:cNvPr>
          <p:cNvSpPr txBox="1"/>
          <p:nvPr/>
        </p:nvSpPr>
        <p:spPr>
          <a:xfrm>
            <a:off x="9802026" y="2452643"/>
            <a:ext cx="18950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Možete uključiti 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Saradnika ili 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podeliti na 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društvenim 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mrežama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62000" y="762000"/>
            <a:ext cx="4572000" cy="14287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Sažimanje teksta uz AI</a:t>
            </a:r>
            <a:endParaRPr lang="en-US" sz="4200" dirty="0">
              <a:latin typeface="Bahnschrift" panose="020B0502040204020203" pitchFamily="34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762000" y="2476500"/>
            <a:ext cx="800100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Uvod u funkciju sažimanja</a:t>
            </a:r>
            <a:endParaRPr lang="en-US" sz="2100" dirty="0">
              <a:latin typeface="Bahnschrift" panose="020B0502040204020203" pitchFamily="34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762000" y="3162300"/>
            <a:ext cx="45720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Skywork AI omogućava nastavnicima da trenutno obrađuju dugačke stručne tekstove, članke i lektire.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047750" y="4305300"/>
            <a:ext cx="428625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Efikasnost:</a:t>
            </a: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 Smanjuje vreme potrebno za čitanje obimnih materijala.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47750" y="5057775"/>
            <a:ext cx="428625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Preciznost:</a:t>
            </a: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 Izdvaja ključne koncepte bez gubitka konteksta.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047750" y="5810250"/>
            <a:ext cx="428625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Prilagođenost:</a:t>
            </a: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 Kreira sadržaj prilagođen nivou znanja učenika.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757488"/>
            <a:ext cx="11049000" cy="571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1771650"/>
            <a:ext cx="2263080" cy="2028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090" y="1771650"/>
            <a:ext cx="2263080" cy="20288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1680" y="1771650"/>
            <a:ext cx="2263080" cy="2028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6271" y="1619250"/>
            <a:ext cx="2263080" cy="23336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4333875"/>
            <a:ext cx="11049000" cy="28575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2838390" y="616744"/>
            <a:ext cx="14721840" cy="714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1A237E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Korak-po-korak uputstvo</a:t>
            </a:r>
            <a:endParaRPr lang="en-US" sz="4200" dirty="0"/>
          </a:p>
        </p:txBody>
      </p:sp>
      <p:sp>
        <p:nvSpPr>
          <p:cNvPr id="11" name="Text 1"/>
          <p:cNvSpPr/>
          <p:nvPr/>
        </p:nvSpPr>
        <p:spPr>
          <a:xfrm>
            <a:off x="323820" y="1864519"/>
            <a:ext cx="352044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Unos teksta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2" name="Text 2"/>
          <p:cNvSpPr/>
          <p:nvPr/>
        </p:nvSpPr>
        <p:spPr>
          <a:xfrm>
            <a:off x="1143000" y="2505075"/>
            <a:ext cx="188208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Nalepite tekst ili otpremite dokument koji želite da sažmete.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3" name="Text 3"/>
          <p:cNvSpPr/>
          <p:nvPr/>
        </p:nvSpPr>
        <p:spPr>
          <a:xfrm>
            <a:off x="2838390" y="1900238"/>
            <a:ext cx="384048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Odabir stila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4" name="Text 4"/>
          <p:cNvSpPr/>
          <p:nvPr/>
        </p:nvSpPr>
        <p:spPr>
          <a:xfrm>
            <a:off x="3817590" y="2505075"/>
            <a:ext cx="188208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Izaberite da li želite teze, ključne reči ili kratak pasus.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5" name="Text 5"/>
          <p:cNvSpPr/>
          <p:nvPr/>
        </p:nvSpPr>
        <p:spPr>
          <a:xfrm>
            <a:off x="5192941" y="1900238"/>
            <a:ext cx="448056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Prilagođavanje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6" name="Text 6"/>
          <p:cNvSpPr/>
          <p:nvPr/>
        </p:nvSpPr>
        <p:spPr>
          <a:xfrm>
            <a:off x="6492180" y="2505075"/>
            <a:ext cx="188208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Pregledajte generisani sadržaj i dodajte svoje beleške.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7" name="Text 7"/>
          <p:cNvSpPr/>
          <p:nvPr/>
        </p:nvSpPr>
        <p:spPr>
          <a:xfrm>
            <a:off x="8987671" y="1775681"/>
            <a:ext cx="224028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Primena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8" name="Text 8"/>
          <p:cNvSpPr/>
          <p:nvPr/>
        </p:nvSpPr>
        <p:spPr>
          <a:xfrm>
            <a:off x="9166771" y="2352675"/>
            <a:ext cx="1882080" cy="1219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Umetnite sažetak direktno u prezentaciju ili plan časa.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665982"/>
            <a:ext cx="3492550" cy="281166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700" y="1951732"/>
            <a:ext cx="76200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00" y="2142232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800" y="1665982"/>
            <a:ext cx="3492550" cy="281166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1951732"/>
            <a:ext cx="7620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5500" y="2142232"/>
            <a:ext cx="3810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99" y="1665982"/>
            <a:ext cx="3492550" cy="281166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3300" y="1951732"/>
            <a:ext cx="762000" cy="76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612" y="2142232"/>
            <a:ext cx="333375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" y="4763393"/>
            <a:ext cx="11049000" cy="1428750"/>
          </a:xfrm>
          <a:prstGeom prst="rect">
            <a:avLst/>
          </a:prstGeom>
        </p:spPr>
      </p:pic>
      <p:pic>
        <p:nvPicPr>
          <p:cNvPr id="14" name="Image 12" descr="https://skyagent-artifacts.skywork.ai/ppt_images/2026-03-11/2031750595097337856/prod_agent_2031750595097337856/635542ed_1773243389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4800" y="4763393"/>
            <a:ext cx="4343400" cy="1782961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3341615" y="571500"/>
            <a:ext cx="8584809" cy="714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1A237E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Primeri upita (Prompts)</a:t>
            </a:r>
            <a:endParaRPr lang="en-US" sz="4200" dirty="0">
              <a:latin typeface="Bahnschrift" panose="020B0502040204020203" pitchFamily="34" charset="0"/>
            </a:endParaRPr>
          </a:p>
        </p:txBody>
      </p:sp>
      <p:sp>
        <p:nvSpPr>
          <p:cNvPr id="16" name="Text 1"/>
          <p:cNvSpPr/>
          <p:nvPr/>
        </p:nvSpPr>
        <p:spPr>
          <a:xfrm>
            <a:off x="1677620" y="2904232"/>
            <a:ext cx="128016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Teze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857250" y="3551932"/>
            <a:ext cx="2921050" cy="4875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"Sažmi ovaj tekst o fotosintezi u 5 glavnih teza za učenike 7. razreda."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8" name="Text 3"/>
          <p:cNvSpPr/>
          <p:nvPr/>
        </p:nvSpPr>
        <p:spPr>
          <a:xfrm>
            <a:off x="4175760" y="2904232"/>
            <a:ext cx="384048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Ključne reči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9" name="Text 4"/>
          <p:cNvSpPr/>
          <p:nvPr/>
        </p:nvSpPr>
        <p:spPr>
          <a:xfrm>
            <a:off x="4635550" y="3551932"/>
            <a:ext cx="2921050" cy="4875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"Izdvoj 10 ključnih pojmova iz ovog teksta o industrijskoj revoluciji sa definicijama."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20" name="Text 5"/>
          <p:cNvSpPr/>
          <p:nvPr/>
        </p:nvSpPr>
        <p:spPr>
          <a:xfrm>
            <a:off x="7634020" y="2904232"/>
            <a:ext cx="448056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D47A1"/>
                </a:solidFill>
                <a:latin typeface="Bahnschrift" panose="020B0502040204020203" pitchFamily="34" charset="0"/>
                <a:ea typeface="Playfair Display" pitchFamily="34" charset="-122"/>
                <a:cs typeface="Playfair Display" pitchFamily="34" charset="-120"/>
              </a:rPr>
              <a:t>Kratak pregled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21" name="Text 6"/>
          <p:cNvSpPr/>
          <p:nvPr/>
        </p:nvSpPr>
        <p:spPr>
          <a:xfrm>
            <a:off x="8413849" y="3551932"/>
            <a:ext cx="2921050" cy="4875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2000" dirty="0">
                <a:solidFill>
                  <a:srgbClr val="333333"/>
                </a:solidFill>
                <a:latin typeface="Bahnschrift" panose="020B0502040204020203" pitchFamily="34" charset="0"/>
                <a:ea typeface="Lato" pitchFamily="34" charset="-122"/>
                <a:cs typeface="Lato" pitchFamily="34" charset="-120"/>
              </a:rPr>
              <a:t>"Napiši sažet pregled ove studije u dva pasusa, fokusirajući se na metodologiju."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D67A5-258E-80C5-85E4-0E3B6ACB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53" y="307649"/>
            <a:ext cx="11482694" cy="59796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9CD060-6D93-C839-52CE-DB7E9A6FAF3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598064" y="1577630"/>
            <a:ext cx="1803162" cy="46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FE31E7-24B1-3243-D6E2-F25DA89B522F}"/>
              </a:ext>
            </a:extLst>
          </p:cNvPr>
          <p:cNvSpPr txBox="1"/>
          <p:nvPr/>
        </p:nvSpPr>
        <p:spPr>
          <a:xfrm>
            <a:off x="3401226" y="1392964"/>
            <a:ext cx="284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Klikni na Novi projekti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1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069C5-83B6-5327-0041-16B3F2EB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8" y="403236"/>
            <a:ext cx="11798303" cy="605152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1C968D-5661-2893-5B17-EDE570230EA3}"/>
              </a:ext>
            </a:extLst>
          </p:cNvPr>
          <p:cNvCxnSpPr/>
          <p:nvPr/>
        </p:nvCxnSpPr>
        <p:spPr>
          <a:xfrm flipH="1">
            <a:off x="7195559" y="1674976"/>
            <a:ext cx="1110953" cy="538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EF6B2B-A0AE-07F0-3371-61AB27AC7B90}"/>
              </a:ext>
            </a:extLst>
          </p:cNvPr>
          <p:cNvSpPr txBox="1"/>
          <p:nvPr/>
        </p:nvSpPr>
        <p:spPr>
          <a:xfrm>
            <a:off x="8221054" y="1392965"/>
            <a:ext cx="233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Klikni na Dokumenti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2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B222A-C25D-E659-B9EC-EC5A329B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3" y="495656"/>
            <a:ext cx="11110665" cy="61205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31ECE0-0CAF-9650-F909-F720EBE1A1F0}"/>
              </a:ext>
            </a:extLst>
          </p:cNvPr>
          <p:cNvCxnSpPr>
            <a:cxnSpLocks/>
          </p:cNvCxnSpPr>
          <p:nvPr/>
        </p:nvCxnSpPr>
        <p:spPr>
          <a:xfrm flipH="1">
            <a:off x="5349667" y="4879649"/>
            <a:ext cx="974221" cy="1042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38F90C-7AF2-0A6F-4374-93AD4296C50B}"/>
              </a:ext>
            </a:extLst>
          </p:cNvPr>
          <p:cNvSpPr txBox="1"/>
          <p:nvPr/>
        </p:nvSpPr>
        <p:spPr>
          <a:xfrm>
            <a:off x="6323888" y="4623275"/>
            <a:ext cx="30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Klikni na  + i dodaj dokument</a:t>
            </a:r>
            <a:endParaRPr lang="sr-Cyrl-R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CA7DE0-5A18-5193-5D77-B3CEC4BF5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31" y="368508"/>
            <a:ext cx="11705688" cy="61209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BB48B3-ADB4-F0C1-A9D7-8A7FB1C14773}"/>
              </a:ext>
            </a:extLst>
          </p:cNvPr>
          <p:cNvCxnSpPr>
            <a:cxnSpLocks/>
          </p:cNvCxnSpPr>
          <p:nvPr/>
        </p:nvCxnSpPr>
        <p:spPr>
          <a:xfrm flipH="1">
            <a:off x="1982624" y="1475081"/>
            <a:ext cx="1435694" cy="575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8A43FE-A6C2-C1BF-74C9-6A1D040C6464}"/>
              </a:ext>
            </a:extLst>
          </p:cNvPr>
          <p:cNvSpPr txBox="1"/>
          <p:nvPr/>
        </p:nvSpPr>
        <p:spPr>
          <a:xfrm>
            <a:off x="3418318" y="1290415"/>
            <a:ext cx="550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Dodala sam Priručnik za rad odeljenjskog starešine</a:t>
            </a:r>
            <a:endParaRPr lang="sr-Cyrl-RS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31A3A2-D9B3-283B-5F75-2EC5517FCF29}"/>
              </a:ext>
            </a:extLst>
          </p:cNvPr>
          <p:cNvCxnSpPr/>
          <p:nvPr/>
        </p:nvCxnSpPr>
        <p:spPr>
          <a:xfrm flipH="1">
            <a:off x="8203963" y="4623275"/>
            <a:ext cx="1129147" cy="944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DC40F8F-A78A-0362-60DA-4211A6E4B6AC}"/>
              </a:ext>
            </a:extLst>
          </p:cNvPr>
          <p:cNvSpPr txBox="1"/>
          <p:nvPr/>
        </p:nvSpPr>
        <p:spPr>
          <a:xfrm>
            <a:off x="9630622" y="4623275"/>
            <a:ext cx="221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Tražim da radionicu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Prilagodi 4. razredu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081F3-2129-09E5-D642-EA839964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332"/>
            <a:ext cx="12192000" cy="61833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9500F7-4E9B-0A1A-977C-5E01E32BFCE7}"/>
              </a:ext>
            </a:extLst>
          </p:cNvPr>
          <p:cNvCxnSpPr/>
          <p:nvPr/>
        </p:nvCxnSpPr>
        <p:spPr>
          <a:xfrm>
            <a:off x="3999432" y="5341121"/>
            <a:ext cx="1529697" cy="905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109883-551E-CE23-4C9E-A49205C7706A}"/>
              </a:ext>
            </a:extLst>
          </p:cNvPr>
          <p:cNvSpPr txBox="1"/>
          <p:nvPr/>
        </p:nvSpPr>
        <p:spPr>
          <a:xfrm>
            <a:off x="1717705" y="4819828"/>
            <a:ext cx="3140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Ako želiš izmene, ovde 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napišeš šta želiš da promeni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0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ECA44-CA12-14CE-A8AB-DA9DD33E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56" y="741412"/>
            <a:ext cx="5123963" cy="5680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B805A-17A5-557D-8CED-4256F11717D1}"/>
              </a:ext>
            </a:extLst>
          </p:cNvPr>
          <p:cNvSpPr txBox="1"/>
          <p:nvPr/>
        </p:nvSpPr>
        <p:spPr>
          <a:xfrm>
            <a:off x="6582445" y="512854"/>
            <a:ext cx="49309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Радионица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„Насиље 2”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је пронађена у приручнику и намењена је ученицима да би се даље опремили вештинама за препознавање насиља и да би разумели последице насиља како за жртве, тако и за починиоце.</a:t>
            </a:r>
          </a:p>
          <a:p>
            <a:pPr algn="l"/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Ево прилагођеног описа и предлога активности за ученике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4. разреда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, на основу доступних информација о радионици:</a:t>
            </a:r>
          </a:p>
          <a:p>
            <a:pPr algn="l"/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Радионица: Насиље 2 (Прилагођено за 4. разред)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Циљ: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Даље опремање ученика вештинама за препознавање насиља и разумевање последица насиља по жртве и починиоце.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Трајање: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45 минута.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Потребан материјал: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Папир и налепнице (или сличице).</a:t>
            </a:r>
          </a:p>
          <a:p>
            <a:pPr algn="l"/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Предложене активности</a:t>
            </a:r>
          </a:p>
          <a:p>
            <a:pPr algn="l">
              <a:buFont typeface="+mj-lt"/>
              <a:buAutoNum type="arabicPeriod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Уводна активност (Рефлексија претходног знања)</a:t>
            </a:r>
            <a:endParaRPr lang="ru-RU" sz="900" b="0" i="0" dirty="0">
              <a:solidFill>
                <a:srgbClr val="333B46"/>
              </a:solidFill>
              <a:effectLst/>
              <a:latin typeface="Outfit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Дискусија о присутности насиља: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Ученици у својим групама или целом одељењу разговарају о томе које су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форме насиља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(вербално, физичко, социјално, психолошко, електронско, сексуално, занемаривање) које су научили на првој радионици, биле су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најприсутније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у њиховом одељењу или школи у протеклом периоду.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900" b="0" i="1" dirty="0">
                <a:solidFill>
                  <a:srgbClr val="333B46"/>
                </a:solidFill>
                <a:effectLst/>
                <a:latin typeface="Outfit"/>
              </a:rPr>
              <a:t>Напомена за 4. разред: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Фокус нека буде на конкретним примерима које су уочили (нпр. издвајање из игре, ружне речи, задиркивање).</a:t>
            </a:r>
          </a:p>
          <a:p>
            <a:pPr algn="l">
              <a:buFont typeface="+mj-lt"/>
              <a:buAutoNum type="arabicPeriod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Централна активност (Последице насиља)</a:t>
            </a:r>
            <a:endParaRPr lang="ru-RU" sz="900" b="0" i="0" dirty="0">
              <a:solidFill>
                <a:srgbClr val="333B46"/>
              </a:solidFill>
              <a:effectLst/>
              <a:latin typeface="Outfit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Групни рад на последицама: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Ученици се поделе у мање групе. Свака група добија задатак да на папиру идентификује и наведе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последице насиља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Последице за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ЖРТВУ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насиља (нпр. туга, страх, невољност да долазе у школу, слабији успех, губитак пријатеља).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Последице за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ПОЧИНИОЦА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насиља (нпр. осећај усамљености, проблеми у понашању, могуће санкције, неповерење другара, осећај кривице).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Групе презентују своје закључке. Учитељ/водитељ бележи кључне последице на табли.</a:t>
            </a:r>
          </a:p>
          <a:p>
            <a:pPr algn="l">
              <a:buFont typeface="+mj-lt"/>
              <a:buAutoNum type="arabicPeriod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Завршна активност (Поруке и последице)</a:t>
            </a:r>
            <a:endParaRPr lang="ru-RU" sz="900" b="0" i="0" dirty="0">
              <a:solidFill>
                <a:srgbClr val="333B46"/>
              </a:solidFill>
              <a:effectLst/>
              <a:latin typeface="Outfit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Креирање порука: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Ученици појединачно (или у паровима, у зависности од темпа) добијају задатак да, користећи налепнице или папириће,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направе поруке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усмерене на: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Поруку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Насилнику/Починиоцу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(нпр. савет за промену понашања или последице које сноси).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Поруку </a:t>
            </a:r>
            <a:r>
              <a:rPr lang="ru-RU" sz="900" b="1" i="0" dirty="0">
                <a:solidFill>
                  <a:srgbClr val="333B46"/>
                </a:solidFill>
                <a:effectLst/>
                <a:latin typeface="Outfit"/>
              </a:rPr>
              <a:t>Жртви</a:t>
            </a: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 (нпр. речи подршке, охрабрење да каже одраслима).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900" b="0" i="0" dirty="0">
                <a:solidFill>
                  <a:srgbClr val="333B46"/>
                </a:solidFill>
                <a:effectLst/>
                <a:latin typeface="Outfit"/>
              </a:rPr>
              <a:t>Ове поруке се могу залепити за то предвиђено место у учионици (нпр. „Огласна табла за подршку“) и укратко се дискутује о томе како су поруке формулисане да би биле најефикасније.</a:t>
            </a:r>
          </a:p>
          <a:p>
            <a:pPr algn="l"/>
            <a:r>
              <a:rPr lang="ru-RU" sz="900" b="0" i="1" dirty="0">
                <a:solidFill>
                  <a:srgbClr val="333B46"/>
                </a:solidFill>
                <a:effectLst/>
                <a:latin typeface="Outfit"/>
              </a:rPr>
              <a:t>Приликом прилагођавања за 4. разред, важно је користити једноставнији језик и фокусирати се на последице које су им блиске и које могу директно да уоче у свом окружењу (нпр. како се осећа другар кога нико не зове да се игра).</a:t>
            </a:r>
            <a:endParaRPr lang="ru-RU" sz="900" b="0" i="0" dirty="0">
              <a:solidFill>
                <a:srgbClr val="333B46"/>
              </a:solidFill>
              <a:effectLst/>
              <a:latin typeface="Outfit"/>
            </a:endParaRPr>
          </a:p>
          <a:p>
            <a:endParaRPr lang="sr-Cyrl-RS" sz="9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B9C7B0-BAD6-1CA4-9247-A23A13044C53}"/>
              </a:ext>
            </a:extLst>
          </p:cNvPr>
          <p:cNvCxnSpPr/>
          <p:nvPr/>
        </p:nvCxnSpPr>
        <p:spPr>
          <a:xfrm flipH="1">
            <a:off x="1512606" y="598206"/>
            <a:ext cx="1076770" cy="495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E46C07-8D06-8C11-00A6-4997FFB0E8E9}"/>
              </a:ext>
            </a:extLst>
          </p:cNvPr>
          <p:cNvSpPr txBox="1"/>
          <p:nvPr/>
        </p:nvSpPr>
        <p:spPr>
          <a:xfrm>
            <a:off x="2478280" y="300477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Radionica iz priručnika</a:t>
            </a:r>
            <a:endParaRPr lang="sr-Cyrl-R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335198-525A-4AD1-8015-558096945DD7}"/>
              </a:ext>
            </a:extLst>
          </p:cNvPr>
          <p:cNvCxnSpPr/>
          <p:nvPr/>
        </p:nvCxnSpPr>
        <p:spPr>
          <a:xfrm>
            <a:off x="6096000" y="512854"/>
            <a:ext cx="486445" cy="1187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DE3E0B-6DE4-1096-1B40-B885DA0C6938}"/>
              </a:ext>
            </a:extLst>
          </p:cNvPr>
          <p:cNvSpPr txBox="1"/>
          <p:nvPr/>
        </p:nvSpPr>
        <p:spPr>
          <a:xfrm>
            <a:off x="6323888" y="435836"/>
            <a:ext cx="374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Radionbica prilagođena 4. razredu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1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Widescreen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Bahnschrift</vt:lpstr>
      <vt:lpstr>Outfit</vt:lpstr>
      <vt:lpstr>Playfair Display</vt:lpstr>
      <vt:lpstr>Office Theme</vt:lpstr>
      <vt:lpstr>Sažimanje teksta  u Skywork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Ljiljana Pavlovic</dc:creator>
  <cp:lastModifiedBy>Ljiljana Pavlovic</cp:lastModifiedBy>
  <cp:revision>1</cp:revision>
  <dcterms:created xsi:type="dcterms:W3CDTF">2026-03-11T16:44:38Z</dcterms:created>
  <dcterms:modified xsi:type="dcterms:W3CDTF">2026-03-11T16:44:52Z</dcterms:modified>
</cp:coreProperties>
</file>